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nton" charset="1" panose="00000500000000000000"/>
      <p:regular r:id="rId19"/>
    </p:embeddedFont>
    <p:embeddedFont>
      <p:font typeface="Raleway" charset="1" panose="00000000000000000000"/>
      <p:regular r:id="rId20"/>
    </p:embeddedFont>
    <p:embeddedFont>
      <p:font typeface="Raleway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.pn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2591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22591" y="2805969"/>
            <a:ext cx="10505229" cy="2752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26"/>
              </a:lnSpc>
              <a:spcBef>
                <a:spcPct val="0"/>
              </a:spcBef>
            </a:pPr>
            <a:r>
              <a:rPr lang="en-US" sz="1609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RES EASY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44625" y="5707908"/>
            <a:ext cx="9661161" cy="12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RESERVATION EASY</a:t>
            </a:r>
          </a:p>
          <a:p>
            <a:pPr algn="ctr">
              <a:lnSpc>
                <a:spcPts val="5125"/>
              </a:lnSpc>
              <a:spcBef>
                <a:spcPct val="0"/>
              </a:spcBef>
            </a:pPr>
            <a:r>
              <a:rPr lang="en-US" sz="3660" spc="197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USING 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13117" y="1056122"/>
            <a:ext cx="2527825" cy="35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3"/>
              </a:lnSpc>
              <a:spcBef>
                <a:spcPct val="0"/>
              </a:spcBef>
            </a:pPr>
            <a:r>
              <a:rPr lang="en-US" sz="2066" spc="1113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 EASY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64190" y="9233757"/>
            <a:ext cx="889938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b="true" sz="2700" spc="145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SUBMITTED BY: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700" spc="145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AKUTHOTA RAKESH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53565" y="1497780"/>
            <a:ext cx="10235719" cy="1073380"/>
            <a:chOff x="0" y="0"/>
            <a:chExt cx="2695827" cy="282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95827" cy="282701"/>
            </a:xfrm>
            <a:custGeom>
              <a:avLst/>
              <a:gdLst/>
              <a:ahLst/>
              <a:cxnLst/>
              <a:rect r="r" b="b" t="t" l="l"/>
              <a:pathLst>
                <a:path h="282701" w="2695827">
                  <a:moveTo>
                    <a:pt x="0" y="0"/>
                  </a:moveTo>
                  <a:lnTo>
                    <a:pt x="2695827" y="0"/>
                  </a:lnTo>
                  <a:lnTo>
                    <a:pt x="2695827" y="282701"/>
                  </a:lnTo>
                  <a:lnTo>
                    <a:pt x="0" y="282701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95827" cy="320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93947" y="329039"/>
            <a:ext cx="5174085" cy="9957961"/>
          </a:xfrm>
          <a:custGeom>
            <a:avLst/>
            <a:gdLst/>
            <a:ahLst/>
            <a:cxnLst/>
            <a:rect r="r" b="b" t="t" l="l"/>
            <a:pathLst>
              <a:path h="9957961" w="5174085">
                <a:moveTo>
                  <a:pt x="0" y="0"/>
                </a:moveTo>
                <a:lnTo>
                  <a:pt x="5174085" y="0"/>
                </a:lnTo>
                <a:lnTo>
                  <a:pt x="5174085" y="9957961"/>
                </a:lnTo>
                <a:lnTo>
                  <a:pt x="0" y="9957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" r="-112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79829" y="1543843"/>
            <a:ext cx="6108171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UML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229" y="2342650"/>
            <a:ext cx="8130369" cy="5601699"/>
          </a:xfrm>
          <a:custGeom>
            <a:avLst/>
            <a:gdLst/>
            <a:ahLst/>
            <a:cxnLst/>
            <a:rect r="r" b="b" t="t" l="l"/>
            <a:pathLst>
              <a:path h="5601699" w="8130369">
                <a:moveTo>
                  <a:pt x="0" y="0"/>
                </a:moveTo>
                <a:lnTo>
                  <a:pt x="8130368" y="0"/>
                </a:lnTo>
                <a:lnTo>
                  <a:pt x="8130368" y="5601700"/>
                </a:lnTo>
                <a:lnTo>
                  <a:pt x="0" y="5601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4" t="0" r="-9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86741" y="2396188"/>
            <a:ext cx="11301259" cy="2555220"/>
          </a:xfrm>
          <a:custGeom>
            <a:avLst/>
            <a:gdLst/>
            <a:ahLst/>
            <a:cxnLst/>
            <a:rect r="r" b="b" t="t" l="l"/>
            <a:pathLst>
              <a:path h="2555220" w="11301259">
                <a:moveTo>
                  <a:pt x="0" y="0"/>
                </a:moveTo>
                <a:lnTo>
                  <a:pt x="11301259" y="0"/>
                </a:lnTo>
                <a:lnTo>
                  <a:pt x="11301259" y="2555220"/>
                </a:lnTo>
                <a:lnTo>
                  <a:pt x="0" y="2555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0" r="0" b="-31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86741" y="5384421"/>
            <a:ext cx="11301259" cy="3418631"/>
          </a:xfrm>
          <a:custGeom>
            <a:avLst/>
            <a:gdLst/>
            <a:ahLst/>
            <a:cxnLst/>
            <a:rect r="r" b="b" t="t" l="l"/>
            <a:pathLst>
              <a:path h="3418631" w="11301259">
                <a:moveTo>
                  <a:pt x="0" y="0"/>
                </a:moveTo>
                <a:lnTo>
                  <a:pt x="11301259" y="0"/>
                </a:lnTo>
                <a:lnTo>
                  <a:pt x="11301259" y="3418631"/>
                </a:lnTo>
                <a:lnTo>
                  <a:pt x="0" y="3418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09442" y="511509"/>
            <a:ext cx="2869116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557495"/>
            <a:ext cx="11301259" cy="2347979"/>
          </a:xfrm>
          <a:custGeom>
            <a:avLst/>
            <a:gdLst/>
            <a:ahLst/>
            <a:cxnLst/>
            <a:rect r="r" b="b" t="t" l="l"/>
            <a:pathLst>
              <a:path h="2347979" w="11301259">
                <a:moveTo>
                  <a:pt x="0" y="0"/>
                </a:moveTo>
                <a:lnTo>
                  <a:pt x="11301259" y="0"/>
                </a:lnTo>
                <a:lnTo>
                  <a:pt x="11301259" y="2347979"/>
                </a:lnTo>
                <a:lnTo>
                  <a:pt x="0" y="2347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2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0938" y="4950978"/>
            <a:ext cx="7287062" cy="1821894"/>
          </a:xfrm>
          <a:custGeom>
            <a:avLst/>
            <a:gdLst/>
            <a:ahLst/>
            <a:cxnLst/>
            <a:rect r="r" b="b" t="t" l="l"/>
            <a:pathLst>
              <a:path h="1821894" w="7287062">
                <a:moveTo>
                  <a:pt x="0" y="0"/>
                </a:moveTo>
                <a:lnTo>
                  <a:pt x="7287062" y="0"/>
                </a:lnTo>
                <a:lnTo>
                  <a:pt x="7287062" y="1821893"/>
                </a:lnTo>
                <a:lnTo>
                  <a:pt x="0" y="1821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977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905474"/>
            <a:ext cx="11000938" cy="1511750"/>
          </a:xfrm>
          <a:custGeom>
            <a:avLst/>
            <a:gdLst/>
            <a:ahLst/>
            <a:cxnLst/>
            <a:rect r="r" b="b" t="t" l="l"/>
            <a:pathLst>
              <a:path h="1511750" w="11000938">
                <a:moveTo>
                  <a:pt x="0" y="0"/>
                </a:moveTo>
                <a:lnTo>
                  <a:pt x="11000938" y="0"/>
                </a:lnTo>
                <a:lnTo>
                  <a:pt x="11000938" y="1511750"/>
                </a:lnTo>
                <a:lnTo>
                  <a:pt x="0" y="1511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31" r="0" b="-27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631616"/>
            <a:ext cx="9207638" cy="4925879"/>
          </a:xfrm>
          <a:custGeom>
            <a:avLst/>
            <a:gdLst/>
            <a:ahLst/>
            <a:cxnLst/>
            <a:rect r="r" b="b" t="t" l="l"/>
            <a:pathLst>
              <a:path h="4925879" w="9207638">
                <a:moveTo>
                  <a:pt x="0" y="0"/>
                </a:moveTo>
                <a:lnTo>
                  <a:pt x="9207638" y="0"/>
                </a:lnTo>
                <a:lnTo>
                  <a:pt x="9207638" y="4925879"/>
                </a:lnTo>
                <a:lnTo>
                  <a:pt x="0" y="4925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94" r="-261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09442" y="511509"/>
            <a:ext cx="2869116" cy="11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OUTPUT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6867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98743" y="3761826"/>
            <a:ext cx="9490515" cy="24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12582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277" y="4070900"/>
            <a:ext cx="7858915" cy="192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INTRODUCTION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5261" y="2883344"/>
            <a:ext cx="8098594" cy="5323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Manual restaurant reservations often lead to confusion and inefficiency.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Customers may miss out on tables due to lack of automation.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Our system solves this problem with an automated reservation system.</a:t>
            </a:r>
          </a:p>
          <a:p>
            <a:pPr algn="l" marL="658389" indent="-329194" lvl="1">
              <a:lnSpc>
                <a:spcPts val="4269"/>
              </a:lnSpc>
              <a:spcBef>
                <a:spcPct val="0"/>
              </a:spcBef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Features include auto-release of tables, waiting list management, and revenue tracking.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281" y="3950750"/>
            <a:ext cx="4929188" cy="4923026"/>
          </a:xfrm>
          <a:custGeom>
            <a:avLst/>
            <a:gdLst/>
            <a:ahLst/>
            <a:cxnLst/>
            <a:rect r="r" b="b" t="t" l="l"/>
            <a:pathLst>
              <a:path h="4923026" w="4929188">
                <a:moveTo>
                  <a:pt x="0" y="0"/>
                </a:moveTo>
                <a:lnTo>
                  <a:pt x="4929188" y="0"/>
                </a:lnTo>
                <a:lnTo>
                  <a:pt x="4929188" y="4923026"/>
                </a:lnTo>
                <a:lnTo>
                  <a:pt x="0" y="492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83898" y="1843389"/>
            <a:ext cx="10855512" cy="6276460"/>
          </a:xfrm>
          <a:custGeom>
            <a:avLst/>
            <a:gdLst/>
            <a:ahLst/>
            <a:cxnLst/>
            <a:rect r="r" b="b" t="t" l="l"/>
            <a:pathLst>
              <a:path h="6276460" w="10855512">
                <a:moveTo>
                  <a:pt x="0" y="0"/>
                </a:moveTo>
                <a:lnTo>
                  <a:pt x="10855512" y="0"/>
                </a:lnTo>
                <a:lnTo>
                  <a:pt x="10855512" y="6276460"/>
                </a:lnTo>
                <a:lnTo>
                  <a:pt x="0" y="6276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9799" y="3626790"/>
            <a:ext cx="6366908" cy="159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517229" y="3094419"/>
            <a:ext cx="3086100" cy="1198366"/>
            <a:chOff x="0" y="0"/>
            <a:chExt cx="812800" cy="315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71868" y="3361092"/>
            <a:ext cx="2573569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Automate table reservations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774779" y="3094419"/>
            <a:ext cx="3086100" cy="1198366"/>
            <a:chOff x="0" y="0"/>
            <a:chExt cx="812800" cy="3156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944506" y="3346227"/>
            <a:ext cx="2829835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Auto-release after reservation time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035916" y="3094419"/>
            <a:ext cx="3086100" cy="1198366"/>
            <a:chOff x="0" y="0"/>
            <a:chExt cx="812800" cy="3156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205788" y="3361092"/>
            <a:ext cx="2746356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Maintain waiting list for customers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73324" y="5143500"/>
            <a:ext cx="3086100" cy="1198366"/>
            <a:chOff x="0" y="0"/>
            <a:chExt cx="812800" cy="3156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490906" y="5143500"/>
            <a:ext cx="3086100" cy="1198366"/>
            <a:chOff x="0" y="0"/>
            <a:chExt cx="812800" cy="3156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314918" y="5395309"/>
            <a:ext cx="3002912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Track daily revenue collection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94825" y="5414094"/>
            <a:ext cx="3082181" cy="70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b="true" sz="24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Keep system simple &amp; user-friendly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9324" y="2105297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9492" y="2789009"/>
            <a:ext cx="7524508" cy="4776155"/>
            <a:chOff x="0" y="0"/>
            <a:chExt cx="1165743" cy="7399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5743" cy="739951"/>
            </a:xfrm>
            <a:custGeom>
              <a:avLst/>
              <a:gdLst/>
              <a:ahLst/>
              <a:cxnLst/>
              <a:rect r="r" b="b" t="t" l="l"/>
              <a:pathLst>
                <a:path h="739951" w="1165743">
                  <a:moveTo>
                    <a:pt x="0" y="0"/>
                  </a:moveTo>
                  <a:lnTo>
                    <a:pt x="1165743" y="0"/>
                  </a:lnTo>
                  <a:lnTo>
                    <a:pt x="1165743" y="739951"/>
                  </a:lnTo>
                  <a:lnTo>
                    <a:pt x="0" y="739951"/>
                  </a:lnTo>
                  <a:close/>
                </a:path>
              </a:pathLst>
            </a:custGeom>
            <a:blipFill>
              <a:blip r:embed="rId5"/>
              <a:stretch>
                <a:fillRect l="0" t="-68231" r="0" b="-6823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847933" y="1886222"/>
            <a:ext cx="7411367" cy="192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7933" y="3866285"/>
            <a:ext cx="7188645" cy="4124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157" indent="-361579" lvl="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Book, Cancel, and Force Release tables</a:t>
            </a:r>
          </a:p>
          <a:p>
            <a:pPr algn="l" marL="723157" indent="-361579" lvl="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Auto-release with Threading</a:t>
            </a:r>
          </a:p>
          <a:p>
            <a:pPr algn="l" marL="723157" indent="-361579" lvl="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Waiting list allocation</a:t>
            </a:r>
          </a:p>
          <a:p>
            <a:pPr algn="l" marL="723157" indent="-361579" lvl="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Charge calculation per person</a:t>
            </a:r>
          </a:p>
          <a:p>
            <a:pPr algn="l" marL="723157" indent="-361579" lvl="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File handling for reservation logs</a:t>
            </a:r>
          </a:p>
          <a:p>
            <a:pPr algn="l">
              <a:lnSpc>
                <a:spcPts val="468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36578" y="-342553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26609" y="2677869"/>
            <a:ext cx="8160055" cy="4717995"/>
          </a:xfrm>
          <a:custGeom>
            <a:avLst/>
            <a:gdLst/>
            <a:ahLst/>
            <a:cxnLst/>
            <a:rect r="r" b="b" t="t" l="l"/>
            <a:pathLst>
              <a:path h="4717995" w="8160055">
                <a:moveTo>
                  <a:pt x="0" y="0"/>
                </a:moveTo>
                <a:lnTo>
                  <a:pt x="8160055" y="0"/>
                </a:lnTo>
                <a:lnTo>
                  <a:pt x="8160055" y="4717996"/>
                </a:lnTo>
                <a:lnTo>
                  <a:pt x="0" y="4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38254" y="5128685"/>
            <a:ext cx="4383276" cy="4114800"/>
          </a:xfrm>
          <a:custGeom>
            <a:avLst/>
            <a:gdLst/>
            <a:ahLst/>
            <a:cxnLst/>
            <a:rect r="r" b="b" t="t" l="l"/>
            <a:pathLst>
              <a:path h="4114800" w="4383276">
                <a:moveTo>
                  <a:pt x="0" y="0"/>
                </a:moveTo>
                <a:lnTo>
                  <a:pt x="4383275" y="0"/>
                </a:lnTo>
                <a:lnTo>
                  <a:pt x="43832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44619" y="5687058"/>
            <a:ext cx="6420174" cy="2439666"/>
          </a:xfrm>
          <a:custGeom>
            <a:avLst/>
            <a:gdLst/>
            <a:ahLst/>
            <a:cxnLst/>
            <a:rect r="r" b="b" t="t" l="l"/>
            <a:pathLst>
              <a:path h="2439666" w="6420174">
                <a:moveTo>
                  <a:pt x="0" y="0"/>
                </a:moveTo>
                <a:lnTo>
                  <a:pt x="6420174" y="0"/>
                </a:lnTo>
                <a:lnTo>
                  <a:pt x="6420174" y="2439666"/>
                </a:lnTo>
                <a:lnTo>
                  <a:pt x="0" y="24396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66210"/>
            <a:ext cx="6766600" cy="159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6808" y="3485235"/>
            <a:ext cx="7013083" cy="372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Reduced manual effort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Fair allocation with waiting list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Automated billing &amp; revenue tracking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Scalable &amp; extendable design</a:t>
            </a:r>
          </a:p>
          <a:p>
            <a:pPr algn="l" marL="658389" indent="-329194" lvl="1">
              <a:lnSpc>
                <a:spcPts val="4269"/>
              </a:lnSpc>
              <a:buFont typeface="Arial"/>
              <a:buChar char="•"/>
            </a:pPr>
            <a:r>
              <a:rPr lang="en-US" sz="30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Real-time updates</a:t>
            </a:r>
          </a:p>
          <a:p>
            <a:pPr algn="l">
              <a:lnSpc>
                <a:spcPts val="42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43061" y="1014860"/>
            <a:ext cx="6555745" cy="962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SYSTEM DESIGN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889149" y="2343823"/>
            <a:ext cx="7153125" cy="6255802"/>
          </a:xfrm>
          <a:custGeom>
            <a:avLst/>
            <a:gdLst/>
            <a:ahLst/>
            <a:cxnLst/>
            <a:rect r="r" b="b" t="t" l="l"/>
            <a:pathLst>
              <a:path h="6255802" w="7153125">
                <a:moveTo>
                  <a:pt x="0" y="0"/>
                </a:moveTo>
                <a:lnTo>
                  <a:pt x="7153125" y="0"/>
                </a:lnTo>
                <a:lnTo>
                  <a:pt x="7153125" y="6255802"/>
                </a:lnTo>
                <a:lnTo>
                  <a:pt x="0" y="6255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99083" y="3632812"/>
            <a:ext cx="3447196" cy="1027598"/>
            <a:chOff x="0" y="0"/>
            <a:chExt cx="907903" cy="270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7903" cy="270643"/>
            </a:xfrm>
            <a:custGeom>
              <a:avLst/>
              <a:gdLst/>
              <a:ahLst/>
              <a:cxnLst/>
              <a:rect r="r" b="b" t="t" l="l"/>
              <a:pathLst>
                <a:path h="270643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270643"/>
                  </a:lnTo>
                  <a:lnTo>
                    <a:pt x="0" y="27064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7903" cy="3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57300" y="3874272"/>
            <a:ext cx="1330762" cy="51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35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84404" y="3825930"/>
            <a:ext cx="6585473" cy="5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encapsulates booking details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43061" y="4957925"/>
            <a:ext cx="3447196" cy="1027598"/>
            <a:chOff x="0" y="0"/>
            <a:chExt cx="907903" cy="2706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7903" cy="270643"/>
            </a:xfrm>
            <a:custGeom>
              <a:avLst/>
              <a:gdLst/>
              <a:ahLst/>
              <a:cxnLst/>
              <a:rect r="r" b="b" t="t" l="l"/>
              <a:pathLst>
                <a:path h="270643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270643"/>
                  </a:lnTo>
                  <a:lnTo>
                    <a:pt x="0" y="27064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07903" cy="3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642405" y="4975189"/>
            <a:ext cx="3204530" cy="101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9"/>
              </a:lnSpc>
            </a:pPr>
            <a:r>
              <a:rPr lang="en-US" b="true" sz="35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Interface (Reservable)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8382" y="5151043"/>
            <a:ext cx="6585473" cy="5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defines booking behaviors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99083" y="6280798"/>
            <a:ext cx="3447196" cy="1027598"/>
            <a:chOff x="0" y="0"/>
            <a:chExt cx="907903" cy="2706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07903" cy="270643"/>
            </a:xfrm>
            <a:custGeom>
              <a:avLst/>
              <a:gdLst/>
              <a:ahLst/>
              <a:cxnLst/>
              <a:rect r="r" b="b" t="t" l="l"/>
              <a:pathLst>
                <a:path h="270643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270643"/>
                  </a:lnTo>
                  <a:lnTo>
                    <a:pt x="0" y="27064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07903" cy="3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42405" y="6328423"/>
            <a:ext cx="3248508" cy="101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9"/>
              </a:lnSpc>
            </a:pPr>
            <a:r>
              <a:rPr lang="en-US" b="true" sz="3549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Abstract Class (Person)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84404" y="6473916"/>
            <a:ext cx="6585473" cy="5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base for customer types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499083" y="7572027"/>
            <a:ext cx="3447196" cy="1027598"/>
            <a:chOff x="0" y="0"/>
            <a:chExt cx="907903" cy="27064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7903" cy="270643"/>
            </a:xfrm>
            <a:custGeom>
              <a:avLst/>
              <a:gdLst/>
              <a:ahLst/>
              <a:cxnLst/>
              <a:rect r="r" b="b" t="t" l="l"/>
              <a:pathLst>
                <a:path h="270643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270643"/>
                  </a:lnTo>
                  <a:lnTo>
                    <a:pt x="0" y="27064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07903" cy="3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247364" y="7836941"/>
            <a:ext cx="2573569" cy="51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35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Threads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28382" y="7796789"/>
            <a:ext cx="6585473" cy="5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manage auto-release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499083" y="2291395"/>
            <a:ext cx="3447196" cy="1027598"/>
            <a:chOff x="0" y="0"/>
            <a:chExt cx="907903" cy="2706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07903" cy="270643"/>
            </a:xfrm>
            <a:custGeom>
              <a:avLst/>
              <a:gdLst/>
              <a:ahLst/>
              <a:cxnLst/>
              <a:rect r="r" b="b" t="t" l="l"/>
              <a:pathLst>
                <a:path h="270643" w="907903">
                  <a:moveTo>
                    <a:pt x="0" y="0"/>
                  </a:moveTo>
                  <a:lnTo>
                    <a:pt x="907903" y="0"/>
                  </a:lnTo>
                  <a:lnTo>
                    <a:pt x="907903" y="270643"/>
                  </a:lnTo>
                  <a:lnTo>
                    <a:pt x="0" y="270643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907903" cy="308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6935897" y="2556309"/>
            <a:ext cx="2573569" cy="51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9"/>
              </a:lnSpc>
            </a:pPr>
            <a:r>
              <a:rPr lang="en-US" sz="35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Restaurant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4404" y="2484513"/>
            <a:ext cx="6585473" cy="56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  <a:spcBef>
                <a:spcPct val="0"/>
              </a:spcBef>
            </a:pPr>
            <a:r>
              <a:rPr lang="en-US" sz="32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has-a list of Tables (Composition)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3044" y="3644433"/>
            <a:ext cx="3685356" cy="1431063"/>
            <a:chOff x="0" y="0"/>
            <a:chExt cx="812800" cy="3156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48896" y="3644433"/>
            <a:ext cx="3685356" cy="1431063"/>
            <a:chOff x="0" y="0"/>
            <a:chExt cx="812800" cy="3156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96030" y="3644433"/>
            <a:ext cx="3685356" cy="1431063"/>
            <a:chOff x="0" y="0"/>
            <a:chExt cx="812800" cy="3156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134800" y="2215605"/>
            <a:ext cx="7914830" cy="112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8"/>
              </a:lnSpc>
            </a:pPr>
            <a:r>
              <a:rPr lang="en-US" sz="797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TECHNOLOGIES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56268" y="4148031"/>
            <a:ext cx="3073303" cy="43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Java (Core OOP)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56149" y="3757460"/>
            <a:ext cx="3073303" cy="125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CSV Logging (Reservation History)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52436" y="3823135"/>
            <a:ext cx="2972542" cy="1252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Collections (List, Queue for waiting list)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98504" y="6138055"/>
            <a:ext cx="3685356" cy="1431063"/>
            <a:chOff x="0" y="0"/>
            <a:chExt cx="812800" cy="31561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704530" y="6436910"/>
            <a:ext cx="3073303" cy="8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Threads, File Handling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34252" y="6138055"/>
            <a:ext cx="3685356" cy="1431063"/>
            <a:chOff x="0" y="0"/>
            <a:chExt cx="812800" cy="3156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315619"/>
            </a:xfrm>
            <a:custGeom>
              <a:avLst/>
              <a:gdLst/>
              <a:ahLst/>
              <a:cxnLst/>
              <a:rect r="r" b="b" t="t" l="l"/>
              <a:pathLst>
                <a:path h="31561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5619"/>
                  </a:lnTo>
                  <a:lnTo>
                    <a:pt x="0" y="315619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353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240278" y="6436910"/>
            <a:ext cx="3073303" cy="84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6"/>
              </a:lnSpc>
            </a:pPr>
            <a:r>
              <a:rPr lang="en-US" b="true" sz="2925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Abstract, Interface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59659">
            <a:off x="10685495" y="4880284"/>
            <a:ext cx="5177018" cy="4660282"/>
          </a:xfrm>
          <a:custGeom>
            <a:avLst/>
            <a:gdLst/>
            <a:ahLst/>
            <a:cxnLst/>
            <a:rect r="r" b="b" t="t" l="l"/>
            <a:pathLst>
              <a:path h="4660282" w="5177018">
                <a:moveTo>
                  <a:pt x="0" y="0"/>
                </a:moveTo>
                <a:lnTo>
                  <a:pt x="5177018" y="0"/>
                </a:lnTo>
                <a:lnTo>
                  <a:pt x="5177018" y="4660282"/>
                </a:lnTo>
                <a:lnTo>
                  <a:pt x="0" y="4660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297671" y="2285208"/>
            <a:ext cx="9146584" cy="5246370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gradFill rotWithShape="true">
              <a:gsLst>
                <a:gs pos="0">
                  <a:srgbClr val="050D18">
                    <a:alpha val="100000"/>
                  </a:srgbClr>
                </a:gs>
                <a:gs pos="100000">
                  <a:srgbClr val="38093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FE2DE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C3B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310" r="0" b="-331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19492" y="1911851"/>
            <a:ext cx="6459864" cy="1595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WORKFLOW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19492" y="3607846"/>
            <a:ext cx="6678178" cy="388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 requests reservation</a:t>
            </a:r>
          </a:p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 checks suitable table</a:t>
            </a:r>
          </a:p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available → Allocate &amp; start timer</a:t>
            </a:r>
          </a:p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If not available → Add to waiting list</a:t>
            </a:r>
          </a:p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On timeout / cancel → Auto-release &amp; assign next in waiting list</a:t>
            </a:r>
          </a:p>
          <a:p>
            <a:pPr algn="l" marL="593619" indent="-296809" lvl="1">
              <a:lnSpc>
                <a:spcPts val="3849"/>
              </a:lnSpc>
              <a:buFont typeface="Arial"/>
              <a:buChar char="•"/>
            </a:pPr>
            <a:r>
              <a:rPr lang="en-US" sz="27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Revenue updated in real-time</a:t>
            </a:r>
          </a:p>
          <a:p>
            <a:pPr algn="l">
              <a:lnSpc>
                <a:spcPts val="38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10960" y="1268003"/>
            <a:ext cx="13053848" cy="8229600"/>
          </a:xfrm>
          <a:custGeom>
            <a:avLst/>
            <a:gdLst/>
            <a:ahLst/>
            <a:cxnLst/>
            <a:rect r="r" b="b" t="t" l="l"/>
            <a:pathLst>
              <a:path h="8229600" w="13053848">
                <a:moveTo>
                  <a:pt x="0" y="0"/>
                </a:moveTo>
                <a:lnTo>
                  <a:pt x="13053848" y="0"/>
                </a:lnTo>
                <a:lnTo>
                  <a:pt x="130538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1435" y="3374890"/>
            <a:ext cx="5990298" cy="314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SOLID</a:t>
            </a:r>
          </a:p>
          <a:p>
            <a:pPr algn="l">
              <a:lnSpc>
                <a:spcPts val="12239"/>
              </a:lnSpc>
            </a:pPr>
            <a:r>
              <a:rPr lang="en-US" sz="11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PRINCIPLES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28343" y="2718346"/>
            <a:ext cx="4085345" cy="713798"/>
            <a:chOff x="0" y="0"/>
            <a:chExt cx="1075976" cy="1879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28343" y="5152670"/>
            <a:ext cx="4085345" cy="713798"/>
            <a:chOff x="0" y="0"/>
            <a:chExt cx="1075976" cy="1879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5976" cy="187996"/>
            </a:xfrm>
            <a:custGeom>
              <a:avLst/>
              <a:gdLst/>
              <a:ahLst/>
              <a:cxnLst/>
              <a:rect r="r" b="b" t="t" l="l"/>
              <a:pathLst>
                <a:path h="187996" w="1075976">
                  <a:moveTo>
                    <a:pt x="0" y="0"/>
                  </a:moveTo>
                  <a:lnTo>
                    <a:pt x="1075976" y="0"/>
                  </a:lnTo>
                  <a:lnTo>
                    <a:pt x="1075976" y="187996"/>
                  </a:lnTo>
                  <a:lnTo>
                    <a:pt x="0" y="187996"/>
                  </a:lnTo>
                  <a:close/>
                </a:path>
              </a:pathLst>
            </a:custGeom>
            <a:gradFill rotWithShape="true">
              <a:gsLst>
                <a:gs pos="0">
                  <a:srgbClr val="365E93">
                    <a:alpha val="56000"/>
                  </a:srgbClr>
                </a:gs>
                <a:gs pos="100000">
                  <a:srgbClr val="AF2BA5">
                    <a:alpha val="56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75976" cy="226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28343" y="3464510"/>
            <a:ext cx="4691098" cy="125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Each class has a clear role (e.g., Table manages booking details, Restaurant manages allocation).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53363" y="2899321"/>
            <a:ext cx="3860325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 – Single Responsibility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14139" y="5895043"/>
            <a:ext cx="4605302" cy="1673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3"/>
              </a:lnSpc>
              <a:spcBef>
                <a:spcPct val="0"/>
              </a:spcBef>
            </a:pPr>
            <a:r>
              <a:rPr lang="en-US" sz="235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System is open for extension (add new table sizes, logging methods) but closed for modification.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29050" y="5333645"/>
            <a:ext cx="3108950" cy="361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8"/>
              </a:lnSpc>
            </a:pPr>
            <a:r>
              <a:rPr lang="en-US" sz="2449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 – Open/Closed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DAGwUiM40B4</dc:identifier>
  <dcterms:modified xsi:type="dcterms:W3CDTF">2011-08-01T06:04:30Z</dcterms:modified>
  <cp:revision>1</cp:revision>
  <dc:title>Purple Blue Gradient Modern Metaverse Futuristic Presentation</dc:title>
</cp:coreProperties>
</file>